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6A80C3-ADD0-41B5-A9BC-C4C615E8ADFA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4E689-A049-4FAF-A667-7C753C62C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30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C4E689-A049-4FAF-A667-7C753C62CDE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98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17C99-9DA4-2190-F281-D7424031A0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923A0B-8E8B-5218-37E7-6B2AB2D06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A9B06-C4A0-A9D0-C982-B31552037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4/4/2025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E9825-C160-347B-8C93-84E97A712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06EAC-4EC0-F750-6BC1-42D104347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B7D2-2C23-477A-B7E5-64419E75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1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AAF06-04D3-D321-5354-7DE99779A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DA5001-C7E2-591B-FA88-E7352AD9CE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949CD-D8A7-CCDB-B00A-D018145DF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4/4/2025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A90EB-80FC-12DB-5D9D-79FEE4DC3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EAAAF-CDD6-A3AF-94C2-05464EA2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B7D2-2C23-477A-B7E5-64419E75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711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4861DA-534B-C3BB-478B-4DEFE7AB03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51B8A6-A62A-D8CF-03F1-CAFF8B10D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0D4714-3680-89BB-8585-2A6D7172F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4/4/2025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B3F73-79D1-F9EE-F2BD-B0686E665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FCCC9-B4D3-012B-261B-902FCF246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B7D2-2C23-477A-B7E5-64419E75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96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18CC4-6400-853E-2712-BE131DECC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7947E-5317-4D15-62A2-FB8B6B827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7AF0C-166C-13D3-7A02-39766EF1E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4/4/2025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67959-CCB0-4417-1233-ABC7A4F30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3939D-CB65-9FC5-1D31-A5FFE197C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B7D2-2C23-477A-B7E5-64419E75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938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04624-0A9A-DE58-6679-0A550E6F1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8F4258-D289-0FD6-64C4-6BAC2C461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9B524-8FD7-2BC9-160C-86877BDD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4/4/2025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1675C-93C7-5120-0824-03D2B709A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3B65A-760A-EB46-BA32-1FACD6D6B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B7D2-2C23-477A-B7E5-64419E75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08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24CC3-F216-7508-54A3-C5ACCB51E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F8413-6872-FA40-04CC-DBC1669642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5DF574-1EE7-D06E-4F94-BCCBA3BA52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577B23-4394-84C7-741B-46723ADF1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4/4/2025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C3CECF-594F-E0FF-D3BA-2F6D44E08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1DCC2-952E-710E-83A3-120F83BF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B7D2-2C23-477A-B7E5-64419E75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78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5959A-1E60-88E3-12A6-E747F3AFE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63AC01-9DCF-BBB3-B089-27EB03698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F32DD9-FC55-1A10-7C03-A0CDC69831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B6F509-3153-28CA-1082-A5D223CE59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3F6C0F-46FC-70E2-09B4-4153BE137E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7C965E-096C-366A-466E-9F73248CE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4/4/2025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7EE2D0-FBBA-AEA4-5EBF-DBEAFD92D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DB73D0-4AC2-7B5E-454E-2AA133760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B7D2-2C23-477A-B7E5-64419E75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07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A07EA-B6E2-A900-E569-F9AB7598B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1D3FB4-85A4-BC59-7B1C-1BF1B5372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4/4/2025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1DB1A4-CA63-70FA-68F4-A93A1706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2765C1-4F23-3E24-4A17-F898E50C7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B7D2-2C23-477A-B7E5-64419E75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42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2DB13B-7688-9805-F507-16226BCBF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4/4/2025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70AC75-7586-E065-B74E-23D8A9EFF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12A63-4BE8-39E3-4CD1-985DACD7F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B7D2-2C23-477A-B7E5-64419E75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00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9C4BE-8DDC-1275-15E8-53F6F6492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6C3D3-2F3E-074C-B3FE-940E08A0C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ECDC4C-9777-2EE7-FDAB-85AEEDD802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4FE253-0208-0C22-0FEB-D8EB77ECA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4/4/2025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E4F0C5-3E8D-97F9-675A-1B0A95256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8B8DDF-B563-10EF-26FF-6BE4A4AB9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B7D2-2C23-477A-B7E5-64419E75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21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B94B5-74A6-AA70-5057-1B1D04E96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1EB151-CBE9-67F0-6130-B13410F7BE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8696A1-0A82-7521-2D2B-4984ADE50F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35186-2F9E-078E-A122-BA42F044F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4/4/2025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CA6DD4-64A8-6261-D5E1-485F9CA2B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F81408-CD0E-68ED-060A-5EFD9168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B7D2-2C23-477A-B7E5-64419E75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25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80195E-FB59-672E-5BAF-9A232FD51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47BBB7-754A-9617-4F0F-D13CE593E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B265C-1285-27D1-6301-57675008FF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4/4/2025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DA91B-C8F3-35E0-9C9F-67944859F3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F70E4-1957-E67E-1A4E-05B0FD57E6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E3B7D2-2C23-477A-B7E5-64419E75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42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oerry.org/norbert/MarineElectricalPowerSystems/index.ht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6.jp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2C01C-FF08-0435-57C1-318B51A8A5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8710" y="1122363"/>
            <a:ext cx="984123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Common-Mode fundamentals for </a:t>
            </a:r>
            <a:br>
              <a:rPr lang="en-US" dirty="0"/>
            </a:br>
            <a:r>
              <a:rPr lang="en-US" dirty="0"/>
              <a:t>Shipboard Power Systems</a:t>
            </a:r>
            <a:br>
              <a:rPr lang="en-US" dirty="0"/>
            </a:br>
            <a:r>
              <a:rPr lang="en-US" dirty="0"/>
              <a:t>Part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1640AB-A565-F727-2337-2040163248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Norbert Doerry</a:t>
            </a:r>
            <a:br>
              <a:rPr lang="en-US" dirty="0"/>
            </a:br>
            <a:r>
              <a:rPr lang="en-US" dirty="0"/>
              <a:t>Dr. John Amy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9E51C-14DD-15A7-10BA-658C87C09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4/4/2025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EB5A9D-97FE-06DC-A221-9D229B6E4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B7D2-2C23-477A-B7E5-64419E75BE45}" type="slidenum">
              <a:rPr lang="en-US" smtClean="0"/>
              <a:t>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37F348-5EA1-6C64-A8E2-D001805794EC}"/>
              </a:ext>
            </a:extLst>
          </p:cNvPr>
          <p:cNvSpPr txBox="1"/>
          <p:nvPr/>
        </p:nvSpPr>
        <p:spPr>
          <a:xfrm>
            <a:off x="2706189" y="5505142"/>
            <a:ext cx="901119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http://doerry.org/norbert/MarineElectricalPowerSystems/index.htm</a:t>
            </a:r>
            <a:endParaRPr lang="en-US" dirty="0"/>
          </a:p>
          <a:p>
            <a:r>
              <a:rPr lang="en-US" dirty="0"/>
              <a:t>© 2025 by Norbert Doerry and John Amy</a:t>
            </a:r>
            <a:br>
              <a:rPr lang="en-US" dirty="0"/>
            </a:br>
            <a:r>
              <a:rPr lang="en-US" dirty="0"/>
              <a:t>This work is licensed via: CC BY 4.0   (https://creativecommons.org/)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C11F4FBB-0454-3666-15A0-29531BD95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37359" y="5589416"/>
            <a:ext cx="766933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43C5FE8-057F-C10C-7A54-0B162C7809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143" y="5589416"/>
            <a:ext cx="766933" cy="766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597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EA86-D5A4-7CD4-30CC-403371E1B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Shipboard power systems are designed for the “Differential Mode”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B9E40-394B-62F8-605B-863703FC3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396990" cy="4351338"/>
          </a:xfrm>
        </p:spPr>
        <p:txBody>
          <a:bodyPr/>
          <a:lstStyle/>
          <a:p>
            <a:r>
              <a:rPr lang="en-US" dirty="0"/>
              <a:t>Power is distributed via a set of conductors</a:t>
            </a:r>
          </a:p>
          <a:p>
            <a:pPr lvl="1"/>
            <a:r>
              <a:rPr lang="en-US" dirty="0"/>
              <a:t>The current going to a load or another power system component is intended to return via the same set of conductors.</a:t>
            </a:r>
          </a:p>
          <a:p>
            <a:pPr lvl="2"/>
            <a:r>
              <a:rPr lang="en-US" dirty="0"/>
              <a:t>Unlike automobiles which use structure as a current return path.</a:t>
            </a:r>
          </a:p>
          <a:p>
            <a:pPr lvl="1"/>
            <a:r>
              <a:rPr lang="en-US" dirty="0"/>
              <a:t>The sum of the current flowing in the same direction through the set of conductors is intended to equal zero.</a:t>
            </a:r>
          </a:p>
        </p:txBody>
      </p:sp>
      <p:pic>
        <p:nvPicPr>
          <p:cNvPr id="5" name="Picture 4" descr="Diagram of a wire diagram&#10;&#10;AI-generated content may be incorrect.">
            <a:extLst>
              <a:ext uri="{FF2B5EF4-FFF2-40B4-BE49-F238E27FC236}">
                <a16:creationId xmlns:a16="http://schemas.microsoft.com/office/drawing/2014/main" id="{4EDD3868-7756-C84F-297F-FD18D993B4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80" y="2071716"/>
            <a:ext cx="3966210" cy="3619471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A616B3-729B-F7B8-E2FE-87595E9A0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4/4/2025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B300D-C7DD-289E-DBC3-1413E6EC0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B7D2-2C23-477A-B7E5-64419E75BE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48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B4298-FF48-20AD-7356-7A3F1537E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“Common Mode” is usually undesirable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121EE-A81A-00B3-2AE6-1502B2A64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7056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Common Mode (CM) current is the sum of the current flowing in the same direction through a set of conductors.</a:t>
            </a:r>
          </a:p>
          <a:p>
            <a:pPr lvl="1"/>
            <a:r>
              <a:rPr lang="en-US" dirty="0"/>
              <a:t>Measured instantaneously, then summed.</a:t>
            </a:r>
          </a:p>
          <a:p>
            <a:r>
              <a:rPr lang="en-US" dirty="0"/>
              <a:t>A CM current implies the “return current” is flowing through an unintended route.</a:t>
            </a:r>
          </a:p>
          <a:p>
            <a:pPr lvl="1"/>
            <a:r>
              <a:rPr lang="en-US" dirty="0"/>
              <a:t>Can be through the hull</a:t>
            </a:r>
          </a:p>
          <a:p>
            <a:pPr lvl="1"/>
            <a:r>
              <a:rPr lang="en-US" dirty="0"/>
              <a:t>Can be through other power system conductors</a:t>
            </a:r>
          </a:p>
          <a:p>
            <a:r>
              <a:rPr lang="en-US" dirty="0"/>
              <a:t>Common Mode current is generally not desirable.</a:t>
            </a:r>
          </a:p>
          <a:p>
            <a:pPr lvl="1"/>
            <a:r>
              <a:rPr lang="en-US" dirty="0"/>
              <a:t>Hull Currents</a:t>
            </a:r>
          </a:p>
          <a:p>
            <a:pPr lvl="1"/>
            <a:r>
              <a:rPr lang="en-US" dirty="0"/>
              <a:t>EMI</a:t>
            </a:r>
          </a:p>
          <a:p>
            <a:pPr lvl="1"/>
            <a:r>
              <a:rPr lang="en-US" dirty="0"/>
              <a:t>Maloperation of sensors and protective devices</a:t>
            </a:r>
          </a:p>
          <a:p>
            <a:pPr lvl="1"/>
            <a:r>
              <a:rPr lang="en-US" dirty="0"/>
              <a:t>Excessive heating of filters and other components</a:t>
            </a:r>
          </a:p>
          <a:p>
            <a:pPr lvl="1"/>
            <a:r>
              <a:rPr lang="en-US" dirty="0"/>
              <a:t>Common Mode current route often not predictable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558A3-D640-C920-5C76-0D4E80175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4/4/2025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26EC83-7BF7-520B-BA54-C2870E1DC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B7D2-2C23-477A-B7E5-64419E75BE45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 descr="A diagram of a cable&#10;&#10;AI-generated content may be incorrect.">
            <a:extLst>
              <a:ext uri="{FF2B5EF4-FFF2-40B4-BE49-F238E27FC236}">
                <a16:creationId xmlns:a16="http://schemas.microsoft.com/office/drawing/2014/main" id="{F8846619-4129-DB79-DD96-76CC88DFF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2847181"/>
            <a:ext cx="4391025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222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B8D57-26C7-96CD-20CD-946468A32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Mode current paths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664F1-AE8D-DD45-C4F2-DB4B69524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294370" cy="435133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AC power components typically have parasitic capacitances.</a:t>
            </a:r>
          </a:p>
          <a:p>
            <a:pPr lvl="1"/>
            <a:r>
              <a:rPr lang="en-US" dirty="0"/>
              <a:t>Cable conductors and their grounded shields / drain wires</a:t>
            </a:r>
          </a:p>
          <a:p>
            <a:pPr lvl="1"/>
            <a:r>
              <a:rPr lang="en-US" dirty="0"/>
              <a:t>Cable conductors and ship structure</a:t>
            </a:r>
          </a:p>
          <a:p>
            <a:pPr lvl="1"/>
            <a:r>
              <a:rPr lang="en-US" dirty="0"/>
              <a:t>Transformer / generator / motor winding to winding capacitance </a:t>
            </a:r>
          </a:p>
          <a:p>
            <a:pPr lvl="1"/>
            <a:r>
              <a:rPr lang="en-US" dirty="0"/>
              <a:t>Transformer / generator / motor winding to ground capacitance</a:t>
            </a:r>
          </a:p>
          <a:p>
            <a:r>
              <a:rPr lang="en-US" dirty="0"/>
              <a:t>Grounding system may also provide a path for currents through the ship structure.</a:t>
            </a:r>
          </a:p>
          <a:p>
            <a:pPr lvl="1"/>
            <a:r>
              <a:rPr lang="en-US" dirty="0"/>
              <a:t>Solidly Grounded</a:t>
            </a:r>
          </a:p>
          <a:p>
            <a:pPr lvl="1"/>
            <a:r>
              <a:rPr lang="en-US" dirty="0"/>
              <a:t>High Resistance Grounded Systems</a:t>
            </a:r>
          </a:p>
          <a:p>
            <a:r>
              <a:rPr lang="en-US" dirty="0"/>
              <a:t>System configurations can provide multiple current paths.</a:t>
            </a:r>
          </a:p>
          <a:p>
            <a:pPr lvl="1"/>
            <a:r>
              <a:rPr lang="en-US" dirty="0"/>
              <a:t>Ring bus</a:t>
            </a:r>
          </a:p>
          <a:p>
            <a:pPr lvl="1"/>
            <a:r>
              <a:rPr lang="en-US" dirty="0"/>
              <a:t>Multiple auctioneering diode connected loads in dc systems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F7741-72CD-F7A6-9BC2-61DF79A72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4/4/2025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CDE96B-A444-E01C-64B5-D4B5802D0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B7D2-2C23-477A-B7E5-64419E75BE45}" type="slidenum">
              <a:rPr lang="en-US" smtClean="0"/>
              <a:t>4</a:t>
            </a:fld>
            <a:endParaRPr lang="en-US"/>
          </a:p>
        </p:txBody>
      </p:sp>
      <p:pic>
        <p:nvPicPr>
          <p:cNvPr id="8" name="Picture 7" descr="A blue and yellow circle with yellow circles&#10;&#10;AI-generated content may be incorrect.">
            <a:extLst>
              <a:ext uri="{FF2B5EF4-FFF2-40B4-BE49-F238E27FC236}">
                <a16:creationId xmlns:a16="http://schemas.microsoft.com/office/drawing/2014/main" id="{53C8DE09-9C78-8839-A730-3FCAA9FA98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2570" y="1870075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374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A2C4-1E3D-2FD1-D6CD-022751C15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Phase Parasitic Capacitance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FB1BC-A651-2E11-1DB3-5ECD8A215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" y="1769703"/>
            <a:ext cx="7769807" cy="4351338"/>
          </a:xfrm>
        </p:spPr>
        <p:txBody>
          <a:bodyPr/>
          <a:lstStyle/>
          <a:p>
            <a:r>
              <a:rPr lang="en-US" dirty="0"/>
              <a:t>The Neutral Voltage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/>
              <a:t>) of a set conductors is the average value of the conductor voltages with respect to a reference voltage (such as ground).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512A6-7593-6709-2CF0-8F9E33FC9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4/4/2025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6ED20C-52D9-F451-5FEC-C55FEB95D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B7D2-2C23-477A-B7E5-64419E75BE45}" type="slidenum">
              <a:rPr lang="en-US" smtClean="0"/>
              <a:t>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DE91AB8-F677-34B8-549F-980B10A2A8AB}"/>
                  </a:ext>
                </a:extLst>
              </p:cNvPr>
              <p:cNvSpPr txBox="1"/>
              <p:nvPr/>
            </p:nvSpPr>
            <p:spPr>
              <a:xfrm>
                <a:off x="2209800" y="3014925"/>
                <a:ext cx="2608897" cy="4970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sz="1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sz="140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sz="140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DE91AB8-F677-34B8-549F-980B10A2A8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014925"/>
                <a:ext cx="2608897" cy="497059"/>
              </a:xfrm>
              <a:prstGeom prst="rect">
                <a:avLst/>
              </a:prstGeom>
              <a:blipFill>
                <a:blip r:embed="rId3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AD6CF81-50AD-F76B-35D4-911687189A71}"/>
                  </a:ext>
                </a:extLst>
              </p:cNvPr>
              <p:cNvSpPr txBox="1"/>
              <p:nvPr/>
            </p:nvSpPr>
            <p:spPr>
              <a:xfrm>
                <a:off x="535306" y="3572285"/>
                <a:ext cx="1674494" cy="11433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15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kern="100" smtClean="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1400" i="1" kern="10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sz="1400" i="1" kern="10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𝐴𝑁</m:t>
                          </m:r>
                        </m:sub>
                      </m:sSub>
                    </m:oMath>
                  </m:oMathPara>
                </a14:m>
                <a:endParaRPr lang="en-US" sz="14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15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1400" i="1" kern="10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sz="1400" i="1" kern="10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𝐵𝑁</m:t>
                          </m:r>
                        </m:sub>
                      </m:sSub>
                    </m:oMath>
                  </m:oMathPara>
                </a14:m>
                <a:endParaRPr lang="en-US" sz="14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15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sz="1400" i="1" kern="10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sz="1400" i="1" kern="10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𝐶𝑁</m:t>
                          </m:r>
                        </m:sub>
                      </m:sSub>
                    </m:oMath>
                  </m:oMathPara>
                </a14:m>
                <a:endParaRPr lang="en-US" sz="14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AD6CF81-50AD-F76B-35D4-911687189A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06" y="3572285"/>
                <a:ext cx="1674494" cy="11433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3033ED2-D0E0-C9E1-5D3E-40BF4DCA67C0}"/>
                  </a:ext>
                </a:extLst>
              </p:cNvPr>
              <p:cNvSpPr txBox="1"/>
              <p:nvPr/>
            </p:nvSpPr>
            <p:spPr>
              <a:xfrm>
                <a:off x="1672590" y="3507838"/>
                <a:ext cx="4565332" cy="4970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sz="1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  <m:r>
                            <a:rPr lang="en-US" sz="140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𝐴𝑁</m:t>
                              </m:r>
                            </m:sub>
                          </m:sSub>
                          <m:r>
                            <a:rPr lang="en-US" sz="140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  <m:r>
                            <a:rPr lang="en-US" sz="140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𝐵𝑁</m:t>
                              </m:r>
                            </m:sub>
                          </m:sSub>
                          <m:r>
                            <a:rPr lang="en-US" sz="140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  <m:r>
                            <a:rPr lang="en-US" sz="140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𝐶𝑁</m:t>
                              </m:r>
                            </m:sub>
                          </m:sSub>
                          <m:r>
                            <a:rPr lang="en-US" sz="1400" i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3033ED2-D0E0-C9E1-5D3E-40BF4DCA67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2590" y="3507838"/>
                <a:ext cx="4565332" cy="497059"/>
              </a:xfrm>
              <a:prstGeom prst="rect">
                <a:avLst/>
              </a:prstGeom>
              <a:blipFill>
                <a:blip r:embed="rId5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DC4F675-633E-E23B-6C63-60EFC20EF0D2}"/>
                  </a:ext>
                </a:extLst>
              </p:cNvPr>
              <p:cNvSpPr txBox="1"/>
              <p:nvPr/>
            </p:nvSpPr>
            <p:spPr>
              <a:xfrm>
                <a:off x="2362676" y="4005553"/>
                <a:ext cx="2437447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𝐴𝑁</m:t>
                          </m:r>
                        </m:sub>
                      </m:sSub>
                      <m:r>
                        <a:rPr lang="en-US" sz="14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𝐵𝑁</m:t>
                          </m:r>
                        </m:sub>
                      </m:sSub>
                      <m:r>
                        <a:rPr lang="en-US" sz="14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𝐶𝑁</m:t>
                          </m:r>
                        </m:sub>
                      </m:sSub>
                      <m:r>
                        <a:rPr lang="en-US" sz="140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DC4F675-633E-E23B-6C63-60EFC20EF0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676" y="4005553"/>
                <a:ext cx="2437447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D0209C2-5CBF-75A5-9D66-2D1F89520B35}"/>
                  </a:ext>
                </a:extLst>
              </p:cNvPr>
              <p:cNvSpPr txBox="1"/>
              <p:nvPr/>
            </p:nvSpPr>
            <p:spPr>
              <a:xfrm>
                <a:off x="2009297" y="4392345"/>
                <a:ext cx="2466499" cy="20699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15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kern="100" smtClean="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𝐶𝑝𝐴</m:t>
                          </m:r>
                        </m:sub>
                      </m:sSub>
                      <m:r>
                        <a:rPr lang="en-US" sz="1400" i="1" kern="10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𝑁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𝑑𝑡</m:t>
                              </m:r>
                            </m:den>
                          </m:f>
                          <m: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𝐴𝑁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𝑑𝑡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4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15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𝐶𝑝𝐵</m:t>
                          </m:r>
                        </m:sub>
                      </m:sSub>
                      <m:r>
                        <a:rPr lang="en-US" sz="1400" i="1" kern="10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𝑁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𝑑𝑡</m:t>
                              </m:r>
                            </m:den>
                          </m:f>
                          <m: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𝐵𝑁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𝑑𝑡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4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15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𝐶𝑝𝐶</m:t>
                          </m:r>
                        </m:sub>
                      </m:sSub>
                      <m:r>
                        <a:rPr lang="en-US" sz="1400" i="1" kern="10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𝑁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𝑑𝑡</m:t>
                              </m:r>
                            </m:den>
                          </m:f>
                          <m:r>
                            <a:rPr lang="en-US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𝐶𝑁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𝑑𝑡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8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D0209C2-5CBF-75A5-9D66-2D1F89520B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9297" y="4392345"/>
                <a:ext cx="2466499" cy="206999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7F74B62-B4D8-D2FA-8B2D-27C18D41CC51}"/>
                  </a:ext>
                </a:extLst>
              </p:cNvPr>
              <p:cNvSpPr txBox="1"/>
              <p:nvPr/>
            </p:nvSpPr>
            <p:spPr>
              <a:xfrm>
                <a:off x="4888706" y="4569683"/>
                <a:ext cx="2414587" cy="3243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𝐶𝑀</m:t>
                          </m:r>
                        </m:sub>
                      </m:sSub>
                      <m:r>
                        <a:rPr lang="en-US" sz="1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𝐶𝑝𝐴</m:t>
                          </m:r>
                        </m:sub>
                      </m:sSub>
                      <m:r>
                        <a:rPr lang="en-US" sz="1400" i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𝐶𝑝𝐵</m:t>
                          </m:r>
                        </m:sub>
                      </m:sSub>
                      <m:r>
                        <a:rPr lang="en-US" sz="14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𝐶𝑝𝐶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7F74B62-B4D8-D2FA-8B2D-27C18D41CC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8706" y="4569683"/>
                <a:ext cx="2414587" cy="324384"/>
              </a:xfrm>
              <a:prstGeom prst="rect">
                <a:avLst/>
              </a:prstGeom>
              <a:blipFill>
                <a:blip r:embed="rId8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F8509B7-733E-40F6-3A31-E33EA88E9455}"/>
                  </a:ext>
                </a:extLst>
              </p:cNvPr>
              <p:cNvSpPr txBox="1"/>
              <p:nvPr/>
            </p:nvSpPr>
            <p:spPr>
              <a:xfrm>
                <a:off x="4037647" y="4957131"/>
                <a:ext cx="4129087" cy="5763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𝐶𝑀</m:t>
                          </m:r>
                        </m:sub>
                      </m:sSub>
                      <m:r>
                        <a:rPr lang="en-US" sz="1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en-US" sz="1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den>
                          </m:f>
                        </m:e>
                      </m:d>
                      <m:r>
                        <a:rPr lang="en-US" sz="14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en-US" sz="1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d>
                                <m:dPr>
                                  <m:ctrlPr>
                                    <a:rPr lang="en-US" sz="1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4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𝐴𝑁</m:t>
                                      </m:r>
                                    </m:sub>
                                  </m:sSub>
                                  <m:r>
                                    <a:rPr lang="en-US" sz="1400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14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𝐵𝑁</m:t>
                                      </m:r>
                                    </m:sub>
                                  </m:sSub>
                                  <m:r>
                                    <a:rPr lang="en-US" sz="1400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14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𝐶𝑁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den>
                          </m:f>
                        </m:e>
                      </m:d>
                      <m:r>
                        <a:rPr lang="en-US" sz="1400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F8509B7-733E-40F6-3A31-E33EA88E94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7647" y="4957131"/>
                <a:ext cx="4129087" cy="57637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F680800-14EF-F48F-9226-A90525FAA3B0}"/>
                  </a:ext>
                </a:extLst>
              </p:cNvPr>
              <p:cNvSpPr txBox="1"/>
              <p:nvPr/>
            </p:nvSpPr>
            <p:spPr>
              <a:xfrm>
                <a:off x="4953237" y="5604966"/>
                <a:ext cx="2285524" cy="7146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𝐶𝑀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F680800-14EF-F48F-9226-A90525FAA3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237" y="5604966"/>
                <a:ext cx="2285524" cy="71468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456B0DF5-BD7A-5B4A-2134-1434F967B3E0}"/>
              </a:ext>
            </a:extLst>
          </p:cNvPr>
          <p:cNvSpPr txBox="1"/>
          <p:nvPr/>
        </p:nvSpPr>
        <p:spPr>
          <a:xfrm>
            <a:off x="8047134" y="5219927"/>
            <a:ext cx="29157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Common Mode Current only Depends on the Neutral Voltage and parasitic capacitance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9078751-B1C6-F5DB-494C-1BAD89E97F44}"/>
              </a:ext>
            </a:extLst>
          </p:cNvPr>
          <p:cNvSpPr txBox="1"/>
          <p:nvPr/>
        </p:nvSpPr>
        <p:spPr>
          <a:xfrm>
            <a:off x="8970434" y="1268531"/>
            <a:ext cx="32537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Neutral Voltage is also called a Common Mode Voltage</a:t>
            </a:r>
          </a:p>
        </p:txBody>
      </p:sp>
      <p:pic>
        <p:nvPicPr>
          <p:cNvPr id="25" name="Picture 24" descr="A diagram of electrical wiring&#10;&#10;AI-generated content may be incorrect.">
            <a:extLst>
              <a:ext uri="{FF2B5EF4-FFF2-40B4-BE49-F238E27FC236}">
                <a16:creationId xmlns:a16="http://schemas.microsoft.com/office/drawing/2014/main" id="{0EBDB523-BB49-D811-D57C-53106FFFE27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3667" y="2140065"/>
            <a:ext cx="3574199" cy="2877834"/>
          </a:xfrm>
          <a:prstGeom prst="rect">
            <a:avLst/>
          </a:prstGeom>
        </p:spPr>
      </p:pic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E1B844C-8D90-B8F3-AB3D-DEEA911E2430}"/>
              </a:ext>
            </a:extLst>
          </p:cNvPr>
          <p:cNvCxnSpPr>
            <a:cxnSpLocks/>
          </p:cNvCxnSpPr>
          <p:nvPr/>
        </p:nvCxnSpPr>
        <p:spPr>
          <a:xfrm flipH="1">
            <a:off x="6977033" y="5745975"/>
            <a:ext cx="1070101" cy="21163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8827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541D9-E7ED-1FC3-2262-FA6B9E612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Mode Voltage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A1F73-0AC7-1415-6FB4-BD0299872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59714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Common mode voltage (neutral voltage) is a property of a set of conductors.</a:t>
            </a:r>
          </a:p>
          <a:p>
            <a:pPr lvl="1"/>
            <a:r>
              <a:rPr lang="en-US" dirty="0"/>
              <a:t>Measured with respect to a specified reference potential (such as ground or another neutral).</a:t>
            </a:r>
          </a:p>
          <a:p>
            <a:pPr lvl="1"/>
            <a:r>
              <a:rPr lang="en-US" dirty="0"/>
              <a:t>Each conductor voltage is measured instantaneously, then averaged across conductors.</a:t>
            </a:r>
          </a:p>
          <a:p>
            <a:pPr lvl="1"/>
            <a:r>
              <a:rPr lang="en-US" dirty="0"/>
              <a:t>Generally, cannot measure it directly in a circuit, must calculate it from measurements on each of the conductors.</a:t>
            </a:r>
          </a:p>
          <a:p>
            <a:pPr lvl="1"/>
            <a:r>
              <a:rPr lang="en-US" dirty="0"/>
              <a:t>A conductor labeled as a Neutral may or may not be at the neutral voltage (common mode voltage) .</a:t>
            </a:r>
          </a:p>
          <a:p>
            <a:r>
              <a:rPr lang="en-US" dirty="0"/>
              <a:t>No common mode current can flow from the set of parasitic capacitances if a common mode voltage with respect to ground is not present on the conductors.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67848-34CA-1D9D-9DDA-58BDC2137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4/4/2025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E50D7D-EB15-D8DA-4A8E-1C69DBBFC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B7D2-2C23-477A-B7E5-64419E75BE45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 descr="A diagram of electrical wiring&#10;&#10;AI-generated content may be incorrect.">
            <a:extLst>
              <a:ext uri="{FF2B5EF4-FFF2-40B4-BE49-F238E27FC236}">
                <a16:creationId xmlns:a16="http://schemas.microsoft.com/office/drawing/2014/main" id="{BADD4322-EB1A-E325-2C15-37B5071743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9397" y="1949906"/>
            <a:ext cx="3574199" cy="2877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556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49088-38BD-FD5C-5635-E06C18127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Mode Current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93FE2-BBD0-F0E0-AE6B-A932BF124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Common mode currents are usually orders of magnitude less than the desired differential mode currents.</a:t>
            </a:r>
          </a:p>
          <a:p>
            <a:r>
              <a:rPr lang="en-US" dirty="0"/>
              <a:t>Balanced loads connected only between phases and without connections to ground do not contribute to common mode currents (Kirchhoff’s current law prevents this).</a:t>
            </a:r>
          </a:p>
          <a:p>
            <a:pPr lvl="1"/>
            <a:r>
              <a:rPr lang="en-US" dirty="0"/>
              <a:t>Can be delta or wye (with wye-point unterminated)</a:t>
            </a:r>
          </a:p>
          <a:p>
            <a:r>
              <a:rPr lang="en-US" dirty="0"/>
              <a:t>Balanced sources connected only between phases and without connections to ground do not contribute to common mode currents (Kirchhoff’s current law prevents this).</a:t>
            </a:r>
          </a:p>
          <a:p>
            <a:pPr lvl="1"/>
            <a:r>
              <a:rPr lang="en-US" dirty="0"/>
              <a:t>Can be delta or wye (with wye-point unterminated)</a:t>
            </a:r>
          </a:p>
          <a:p>
            <a:r>
              <a:rPr lang="en-US" dirty="0"/>
              <a:t>Series impedances (resistance, inductance, capacitance) impact common mode currents.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B4DFD-8388-1290-6624-E603A3EBF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4/4/2025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AF5A74-3812-9580-C6B8-3826FF0AB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B7D2-2C23-477A-B7E5-64419E75BE4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5AFBE-A411-1343-1A1C-AEF256D9D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1BCA7-84C2-D516-FF63-852853CA2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E81C6-C308-D6BE-A5C2-45AD30607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4/4/2025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D5A103-52AC-D24D-8EAF-5EF5066BC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B7D2-2C23-477A-B7E5-64419E75BE4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76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663</Words>
  <Application>Microsoft Office PowerPoint</Application>
  <PresentationFormat>Widescreen</PresentationFormat>
  <Paragraphs>81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Cambria Math</vt:lpstr>
      <vt:lpstr>Times New Roman</vt:lpstr>
      <vt:lpstr>Office Theme</vt:lpstr>
      <vt:lpstr>Common-Mode fundamentals for  Shipboard Power Systems Part 1</vt:lpstr>
      <vt:lpstr>Shipboard power systems are designed for the “Differential Mode”</vt:lpstr>
      <vt:lpstr>“Common Mode” is usually undesirable</vt:lpstr>
      <vt:lpstr>Common Mode current paths</vt:lpstr>
      <vt:lpstr>Three Phase Parasitic Capacitance</vt:lpstr>
      <vt:lpstr>Common Mode Voltage properties</vt:lpstr>
      <vt:lpstr>Common Mode Current Properties</vt:lpstr>
      <vt:lpstr>Wrap 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Norbert Doerry</dc:creator>
  <cp:lastModifiedBy>Norbert Doerry</cp:lastModifiedBy>
  <cp:revision>14</cp:revision>
  <dcterms:created xsi:type="dcterms:W3CDTF">2025-03-29T17:00:46Z</dcterms:created>
  <dcterms:modified xsi:type="dcterms:W3CDTF">2025-04-04T14:58:32Z</dcterms:modified>
</cp:coreProperties>
</file>